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94" r:id="rId2"/>
    <p:sldId id="266" r:id="rId3"/>
    <p:sldId id="267" r:id="rId4"/>
    <p:sldId id="292" r:id="rId5"/>
    <p:sldId id="268" r:id="rId6"/>
    <p:sldId id="286" r:id="rId7"/>
    <p:sldId id="269" r:id="rId8"/>
    <p:sldId id="270" r:id="rId9"/>
    <p:sldId id="283" r:id="rId10"/>
    <p:sldId id="271" r:id="rId11"/>
    <p:sldId id="287" r:id="rId12"/>
    <p:sldId id="280" r:id="rId13"/>
    <p:sldId id="289" r:id="rId14"/>
    <p:sldId id="288" r:id="rId15"/>
    <p:sldId id="279" r:id="rId16"/>
    <p:sldId id="284" r:id="rId17"/>
    <p:sldId id="290" r:id="rId18"/>
    <p:sldId id="277" r:id="rId19"/>
    <p:sldId id="281" r:id="rId20"/>
    <p:sldId id="278" r:id="rId21"/>
    <p:sldId id="273" r:id="rId22"/>
    <p:sldId id="274" r:id="rId23"/>
    <p:sldId id="275" r:id="rId24"/>
    <p:sldId id="272" r:id="rId25"/>
    <p:sldId id="276" r:id="rId26"/>
    <p:sldId id="291" r:id="rId27"/>
    <p:sldId id="285" r:id="rId28"/>
    <p:sldId id="29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24" autoAdjust="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outlineViewPr>
    <p:cViewPr>
      <p:scale>
        <a:sx n="33" d="100"/>
        <a:sy n="33" d="100"/>
      </p:scale>
      <p:origin x="0" y="-17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D3DD5-C0F7-4136-A290-9ABAD9E6728E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9826A6-4AD8-4B9A-9E46-EFF2E8D71A22}">
      <dgm:prSet/>
      <dgm:spPr/>
      <dgm:t>
        <a:bodyPr/>
        <a:lstStyle/>
        <a:p>
          <a:r>
            <a:rPr lang="en-US"/>
            <a:t>Addictions</a:t>
          </a:r>
        </a:p>
      </dgm:t>
    </dgm:pt>
    <dgm:pt modelId="{05F304C6-DCCA-40BE-A808-E3AF163E5350}" type="parTrans" cxnId="{E3986AD4-E6AD-4FC3-9C10-3330EB689C99}">
      <dgm:prSet/>
      <dgm:spPr/>
      <dgm:t>
        <a:bodyPr/>
        <a:lstStyle/>
        <a:p>
          <a:endParaRPr lang="en-US"/>
        </a:p>
      </dgm:t>
    </dgm:pt>
    <dgm:pt modelId="{9835CA0F-E566-4377-AED4-35EAE96A56B0}" type="sibTrans" cxnId="{E3986AD4-E6AD-4FC3-9C10-3330EB689C99}">
      <dgm:prSet/>
      <dgm:spPr/>
      <dgm:t>
        <a:bodyPr/>
        <a:lstStyle/>
        <a:p>
          <a:endParaRPr lang="en-US"/>
        </a:p>
      </dgm:t>
    </dgm:pt>
    <dgm:pt modelId="{DFDA2AF7-2699-44F4-AE83-3AB3AACC3412}">
      <dgm:prSet/>
      <dgm:spPr/>
      <dgm:t>
        <a:bodyPr/>
        <a:lstStyle/>
        <a:p>
          <a:r>
            <a:rPr lang="en-US"/>
            <a:t>Numb stress</a:t>
          </a:r>
        </a:p>
      </dgm:t>
    </dgm:pt>
    <dgm:pt modelId="{EF7D6B26-ED05-4EDD-8AB7-2A0696D71FE2}" type="parTrans" cxnId="{14BED4A9-CF7F-48A8-9D30-B007269C9EB0}">
      <dgm:prSet/>
      <dgm:spPr/>
      <dgm:t>
        <a:bodyPr/>
        <a:lstStyle/>
        <a:p>
          <a:endParaRPr lang="en-US"/>
        </a:p>
      </dgm:t>
    </dgm:pt>
    <dgm:pt modelId="{EBB2C9B3-78E1-407D-91EB-3FC1CA06650A}" type="sibTrans" cxnId="{14BED4A9-CF7F-48A8-9D30-B007269C9EB0}">
      <dgm:prSet/>
      <dgm:spPr/>
      <dgm:t>
        <a:bodyPr/>
        <a:lstStyle/>
        <a:p>
          <a:endParaRPr lang="en-US"/>
        </a:p>
      </dgm:t>
    </dgm:pt>
    <dgm:pt modelId="{620B8BC1-3EB4-4187-8FBB-34960BABB053}">
      <dgm:prSet/>
      <dgm:spPr/>
      <dgm:t>
        <a:bodyPr/>
        <a:lstStyle/>
        <a:p>
          <a:r>
            <a:rPr lang="en-US"/>
            <a:t>Self medicate mood issues related to stress, systemic dysfunction or ADHD</a:t>
          </a:r>
        </a:p>
      </dgm:t>
    </dgm:pt>
    <dgm:pt modelId="{3F955B83-5B13-4B2C-87FE-50E2885AEBED}" type="parTrans" cxnId="{7E2E25F1-6912-44E6-BC77-E9F5DEAC7916}">
      <dgm:prSet/>
      <dgm:spPr/>
      <dgm:t>
        <a:bodyPr/>
        <a:lstStyle/>
        <a:p>
          <a:endParaRPr lang="en-US"/>
        </a:p>
      </dgm:t>
    </dgm:pt>
    <dgm:pt modelId="{36B8D136-3945-44CD-8111-CAD27C43260A}" type="sibTrans" cxnId="{7E2E25F1-6912-44E6-BC77-E9F5DEAC7916}">
      <dgm:prSet/>
      <dgm:spPr/>
      <dgm:t>
        <a:bodyPr/>
        <a:lstStyle/>
        <a:p>
          <a:endParaRPr lang="en-US"/>
        </a:p>
      </dgm:t>
    </dgm:pt>
    <dgm:pt modelId="{56EFA212-7DB8-4805-A57A-32F0F571C1E9}">
      <dgm:prSet/>
      <dgm:spPr/>
      <dgm:t>
        <a:bodyPr/>
        <a:lstStyle/>
        <a:p>
          <a:r>
            <a:rPr lang="en-US"/>
            <a:t>Self medicate pain issues (exacerbated by stress)</a:t>
          </a:r>
        </a:p>
      </dgm:t>
    </dgm:pt>
    <dgm:pt modelId="{0D86F025-4898-496D-A76F-BE52A1904C9A}" type="parTrans" cxnId="{7D2F2C61-C234-459B-8CA8-698C73F71951}">
      <dgm:prSet/>
      <dgm:spPr/>
      <dgm:t>
        <a:bodyPr/>
        <a:lstStyle/>
        <a:p>
          <a:endParaRPr lang="en-US"/>
        </a:p>
      </dgm:t>
    </dgm:pt>
    <dgm:pt modelId="{17919A22-F200-41FB-A3BF-CEE8DF00C0AD}" type="sibTrans" cxnId="{7D2F2C61-C234-459B-8CA8-698C73F71951}">
      <dgm:prSet/>
      <dgm:spPr/>
      <dgm:t>
        <a:bodyPr/>
        <a:lstStyle/>
        <a:p>
          <a:endParaRPr lang="en-US"/>
        </a:p>
      </dgm:t>
    </dgm:pt>
    <dgm:pt modelId="{256462A7-6BBB-400A-B2D0-0FDF4F2D510D}">
      <dgm:prSet/>
      <dgm:spPr/>
      <dgm:t>
        <a:bodyPr/>
        <a:lstStyle/>
        <a:p>
          <a:r>
            <a:rPr lang="en-US" dirty="0"/>
            <a:t>Anxiety &amp; Depression</a:t>
          </a:r>
        </a:p>
      </dgm:t>
    </dgm:pt>
    <dgm:pt modelId="{7DE7C0A1-24EC-4E04-A879-9B94508885E4}" type="parTrans" cxnId="{89BF1440-42C6-4033-84CB-D6B8812F51B9}">
      <dgm:prSet/>
      <dgm:spPr/>
      <dgm:t>
        <a:bodyPr/>
        <a:lstStyle/>
        <a:p>
          <a:endParaRPr lang="en-US"/>
        </a:p>
      </dgm:t>
    </dgm:pt>
    <dgm:pt modelId="{B14F4C80-2402-4270-99CC-A94BDFD76EE3}" type="sibTrans" cxnId="{89BF1440-42C6-4033-84CB-D6B8812F51B9}">
      <dgm:prSet/>
      <dgm:spPr/>
      <dgm:t>
        <a:bodyPr/>
        <a:lstStyle/>
        <a:p>
          <a:endParaRPr lang="en-US"/>
        </a:p>
      </dgm:t>
    </dgm:pt>
    <dgm:pt modelId="{B120FEBC-349B-4118-812D-6D61AA8947AB}">
      <dgm:prSet/>
      <dgm:spPr/>
      <dgm:t>
        <a:bodyPr/>
        <a:lstStyle/>
        <a:p>
          <a:r>
            <a:rPr lang="en-US" dirty="0"/>
            <a:t>Systemic disruption due to addictions including PAWS</a:t>
          </a:r>
        </a:p>
      </dgm:t>
    </dgm:pt>
    <dgm:pt modelId="{954C4CE6-39D0-45D0-821F-228A0A950A16}" type="parTrans" cxnId="{C0532DEF-14C2-4A35-97D7-12868F4F4CDF}">
      <dgm:prSet/>
      <dgm:spPr/>
      <dgm:t>
        <a:bodyPr/>
        <a:lstStyle/>
        <a:p>
          <a:endParaRPr lang="en-US"/>
        </a:p>
      </dgm:t>
    </dgm:pt>
    <dgm:pt modelId="{9F417675-B8AB-47B1-AC7C-590D57045DD4}" type="sibTrans" cxnId="{C0532DEF-14C2-4A35-97D7-12868F4F4CDF}">
      <dgm:prSet/>
      <dgm:spPr/>
      <dgm:t>
        <a:bodyPr/>
        <a:lstStyle/>
        <a:p>
          <a:endParaRPr lang="en-US"/>
        </a:p>
      </dgm:t>
    </dgm:pt>
    <dgm:pt modelId="{635AAD09-F5F2-4DAD-8EA1-103EA83EB490}">
      <dgm:prSet/>
      <dgm:spPr/>
      <dgm:t>
        <a:bodyPr/>
        <a:lstStyle/>
        <a:p>
          <a:r>
            <a:rPr lang="en-US" dirty="0"/>
            <a:t>HPA Axis dysregulation due to stress</a:t>
          </a:r>
        </a:p>
      </dgm:t>
    </dgm:pt>
    <dgm:pt modelId="{03A5D254-1031-40D2-BD50-A7AC25849BA0}" type="parTrans" cxnId="{340C5985-6976-455E-8A08-4BAD1EFFD5B4}">
      <dgm:prSet/>
      <dgm:spPr/>
      <dgm:t>
        <a:bodyPr/>
        <a:lstStyle/>
        <a:p>
          <a:endParaRPr lang="en-US"/>
        </a:p>
      </dgm:t>
    </dgm:pt>
    <dgm:pt modelId="{4CAA1C22-3771-4E50-A32D-F4D612AA29BD}" type="sibTrans" cxnId="{340C5985-6976-455E-8A08-4BAD1EFFD5B4}">
      <dgm:prSet/>
      <dgm:spPr/>
      <dgm:t>
        <a:bodyPr/>
        <a:lstStyle/>
        <a:p>
          <a:endParaRPr lang="en-US"/>
        </a:p>
      </dgm:t>
    </dgm:pt>
    <dgm:pt modelId="{1E1264AA-A184-4A11-AEC3-300D3D2497EA}">
      <dgm:prSet/>
      <dgm:spPr/>
      <dgm:t>
        <a:bodyPr/>
        <a:lstStyle/>
        <a:p>
          <a:r>
            <a:rPr lang="en-US" dirty="0"/>
            <a:t>Lifestyle factors adding stress to the body</a:t>
          </a:r>
        </a:p>
      </dgm:t>
    </dgm:pt>
    <dgm:pt modelId="{79123F57-6241-4A70-A1EB-3C35A8C7EACB}" type="parTrans" cxnId="{7AFA2DCA-F864-405A-9DB2-853F16612E8B}">
      <dgm:prSet/>
      <dgm:spPr/>
      <dgm:t>
        <a:bodyPr/>
        <a:lstStyle/>
        <a:p>
          <a:endParaRPr lang="en-US"/>
        </a:p>
      </dgm:t>
    </dgm:pt>
    <dgm:pt modelId="{D06C38D2-360C-4A72-B01C-3BFB67113E30}" type="sibTrans" cxnId="{7AFA2DCA-F864-405A-9DB2-853F16612E8B}">
      <dgm:prSet/>
      <dgm:spPr/>
      <dgm:t>
        <a:bodyPr/>
        <a:lstStyle/>
        <a:p>
          <a:endParaRPr lang="en-US"/>
        </a:p>
      </dgm:t>
    </dgm:pt>
    <dgm:pt modelId="{FCD4D90D-D66C-4121-9F40-F47292840FD2}" type="pres">
      <dgm:prSet presAssocID="{82DD3DD5-C0F7-4136-A290-9ABAD9E6728E}" presName="linear" presStyleCnt="0">
        <dgm:presLayoutVars>
          <dgm:dir/>
          <dgm:animLvl val="lvl"/>
          <dgm:resizeHandles val="exact"/>
        </dgm:presLayoutVars>
      </dgm:prSet>
      <dgm:spPr/>
    </dgm:pt>
    <dgm:pt modelId="{FFB6EA69-6B6F-40AE-9B6F-F3900114EF1E}" type="pres">
      <dgm:prSet presAssocID="{949826A6-4AD8-4B9A-9E46-EFF2E8D71A22}" presName="parentLin" presStyleCnt="0"/>
      <dgm:spPr/>
    </dgm:pt>
    <dgm:pt modelId="{4EB5A4F5-A651-4A52-B19B-A5D8417A3938}" type="pres">
      <dgm:prSet presAssocID="{949826A6-4AD8-4B9A-9E46-EFF2E8D71A22}" presName="parentLeftMargin" presStyleLbl="node1" presStyleIdx="0" presStyleCnt="2"/>
      <dgm:spPr/>
    </dgm:pt>
    <dgm:pt modelId="{9AC38A7D-D580-4754-B994-5F39CFD2CC4C}" type="pres">
      <dgm:prSet presAssocID="{949826A6-4AD8-4B9A-9E46-EFF2E8D71A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89DFA5-5900-493E-976B-3091E04F8C67}" type="pres">
      <dgm:prSet presAssocID="{949826A6-4AD8-4B9A-9E46-EFF2E8D71A22}" presName="negativeSpace" presStyleCnt="0"/>
      <dgm:spPr/>
    </dgm:pt>
    <dgm:pt modelId="{2C8D9CC1-4B11-4BC0-809F-5BD281C86A50}" type="pres">
      <dgm:prSet presAssocID="{949826A6-4AD8-4B9A-9E46-EFF2E8D71A22}" presName="childText" presStyleLbl="conFgAcc1" presStyleIdx="0" presStyleCnt="2">
        <dgm:presLayoutVars>
          <dgm:bulletEnabled val="1"/>
        </dgm:presLayoutVars>
      </dgm:prSet>
      <dgm:spPr/>
    </dgm:pt>
    <dgm:pt modelId="{668AB88A-CE59-4386-A4A7-6D98BE901191}" type="pres">
      <dgm:prSet presAssocID="{9835CA0F-E566-4377-AED4-35EAE96A56B0}" presName="spaceBetweenRectangles" presStyleCnt="0"/>
      <dgm:spPr/>
    </dgm:pt>
    <dgm:pt modelId="{408BE5BF-58F0-4BD0-8262-146630466752}" type="pres">
      <dgm:prSet presAssocID="{256462A7-6BBB-400A-B2D0-0FDF4F2D510D}" presName="parentLin" presStyleCnt="0"/>
      <dgm:spPr/>
    </dgm:pt>
    <dgm:pt modelId="{F69623F7-2BCB-43BC-A763-A8E124BBF36D}" type="pres">
      <dgm:prSet presAssocID="{256462A7-6BBB-400A-B2D0-0FDF4F2D510D}" presName="parentLeftMargin" presStyleLbl="node1" presStyleIdx="0" presStyleCnt="2"/>
      <dgm:spPr/>
    </dgm:pt>
    <dgm:pt modelId="{021C2B51-3400-427E-85AD-74A71D02D00A}" type="pres">
      <dgm:prSet presAssocID="{256462A7-6BBB-400A-B2D0-0FDF4F2D510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7C25829-1A1D-469A-8892-64C69E56F301}" type="pres">
      <dgm:prSet presAssocID="{256462A7-6BBB-400A-B2D0-0FDF4F2D510D}" presName="negativeSpace" presStyleCnt="0"/>
      <dgm:spPr/>
    </dgm:pt>
    <dgm:pt modelId="{5C92B7CF-BA4B-4D28-9754-5EC16AA0FAC6}" type="pres">
      <dgm:prSet presAssocID="{256462A7-6BBB-400A-B2D0-0FDF4F2D510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E7B5211-3D51-461F-8A20-F2C85E1C59B6}" type="presOf" srcId="{56EFA212-7DB8-4805-A57A-32F0F571C1E9}" destId="{2C8D9CC1-4B11-4BC0-809F-5BD281C86A50}" srcOrd="0" destOrd="2" presId="urn:microsoft.com/office/officeart/2005/8/layout/list1"/>
    <dgm:cxn modelId="{89BF1440-42C6-4033-84CB-D6B8812F51B9}" srcId="{82DD3DD5-C0F7-4136-A290-9ABAD9E6728E}" destId="{256462A7-6BBB-400A-B2D0-0FDF4F2D510D}" srcOrd="1" destOrd="0" parTransId="{7DE7C0A1-24EC-4E04-A879-9B94508885E4}" sibTransId="{B14F4C80-2402-4270-99CC-A94BDFD76EE3}"/>
    <dgm:cxn modelId="{7D2F2C61-C234-459B-8CA8-698C73F71951}" srcId="{949826A6-4AD8-4B9A-9E46-EFF2E8D71A22}" destId="{56EFA212-7DB8-4805-A57A-32F0F571C1E9}" srcOrd="2" destOrd="0" parTransId="{0D86F025-4898-496D-A76F-BE52A1904C9A}" sibTransId="{17919A22-F200-41FB-A3BF-CEE8DF00C0AD}"/>
    <dgm:cxn modelId="{8B120D6F-98C0-48D7-B206-8354042836C2}" type="presOf" srcId="{B120FEBC-349B-4118-812D-6D61AA8947AB}" destId="{5C92B7CF-BA4B-4D28-9754-5EC16AA0FAC6}" srcOrd="0" destOrd="0" presId="urn:microsoft.com/office/officeart/2005/8/layout/list1"/>
    <dgm:cxn modelId="{53830175-31B1-4400-BF85-50717DE982F9}" type="presOf" srcId="{1E1264AA-A184-4A11-AEC3-300D3D2497EA}" destId="{5C92B7CF-BA4B-4D28-9754-5EC16AA0FAC6}" srcOrd="0" destOrd="2" presId="urn:microsoft.com/office/officeart/2005/8/layout/list1"/>
    <dgm:cxn modelId="{5D325059-310C-4AB1-9DB6-A3C47761C000}" type="presOf" srcId="{620B8BC1-3EB4-4187-8FBB-34960BABB053}" destId="{2C8D9CC1-4B11-4BC0-809F-5BD281C86A50}" srcOrd="0" destOrd="1" presId="urn:microsoft.com/office/officeart/2005/8/layout/list1"/>
    <dgm:cxn modelId="{6370EC7C-44C7-41BD-95BF-F1A6434870E9}" type="presOf" srcId="{256462A7-6BBB-400A-B2D0-0FDF4F2D510D}" destId="{F69623F7-2BCB-43BC-A763-A8E124BBF36D}" srcOrd="0" destOrd="0" presId="urn:microsoft.com/office/officeart/2005/8/layout/list1"/>
    <dgm:cxn modelId="{791CFB81-7E6C-4D5D-85FD-AE52BEA26A44}" type="presOf" srcId="{949826A6-4AD8-4B9A-9E46-EFF2E8D71A22}" destId="{4EB5A4F5-A651-4A52-B19B-A5D8417A3938}" srcOrd="0" destOrd="0" presId="urn:microsoft.com/office/officeart/2005/8/layout/list1"/>
    <dgm:cxn modelId="{340C5985-6976-455E-8A08-4BAD1EFFD5B4}" srcId="{256462A7-6BBB-400A-B2D0-0FDF4F2D510D}" destId="{635AAD09-F5F2-4DAD-8EA1-103EA83EB490}" srcOrd="1" destOrd="0" parTransId="{03A5D254-1031-40D2-BD50-A7AC25849BA0}" sibTransId="{4CAA1C22-3771-4E50-A32D-F4D612AA29BD}"/>
    <dgm:cxn modelId="{14BED4A9-CF7F-48A8-9D30-B007269C9EB0}" srcId="{949826A6-4AD8-4B9A-9E46-EFF2E8D71A22}" destId="{DFDA2AF7-2699-44F4-AE83-3AB3AACC3412}" srcOrd="0" destOrd="0" parTransId="{EF7D6B26-ED05-4EDD-8AB7-2A0696D71FE2}" sibTransId="{EBB2C9B3-78E1-407D-91EB-3FC1CA06650A}"/>
    <dgm:cxn modelId="{56EAE1B3-1BB0-4B95-A741-42FDA6B5DF75}" type="presOf" srcId="{635AAD09-F5F2-4DAD-8EA1-103EA83EB490}" destId="{5C92B7CF-BA4B-4D28-9754-5EC16AA0FAC6}" srcOrd="0" destOrd="1" presId="urn:microsoft.com/office/officeart/2005/8/layout/list1"/>
    <dgm:cxn modelId="{AB938CC0-894F-496F-A463-96B90625C668}" type="presOf" srcId="{82DD3DD5-C0F7-4136-A290-9ABAD9E6728E}" destId="{FCD4D90D-D66C-4121-9F40-F47292840FD2}" srcOrd="0" destOrd="0" presId="urn:microsoft.com/office/officeart/2005/8/layout/list1"/>
    <dgm:cxn modelId="{790EC2C6-5747-4543-B753-714FEF0D050F}" type="presOf" srcId="{949826A6-4AD8-4B9A-9E46-EFF2E8D71A22}" destId="{9AC38A7D-D580-4754-B994-5F39CFD2CC4C}" srcOrd="1" destOrd="0" presId="urn:microsoft.com/office/officeart/2005/8/layout/list1"/>
    <dgm:cxn modelId="{87AA36C9-6B79-4EB6-B314-29975A221997}" type="presOf" srcId="{DFDA2AF7-2699-44F4-AE83-3AB3AACC3412}" destId="{2C8D9CC1-4B11-4BC0-809F-5BD281C86A50}" srcOrd="0" destOrd="0" presId="urn:microsoft.com/office/officeart/2005/8/layout/list1"/>
    <dgm:cxn modelId="{7AFA2DCA-F864-405A-9DB2-853F16612E8B}" srcId="{256462A7-6BBB-400A-B2D0-0FDF4F2D510D}" destId="{1E1264AA-A184-4A11-AEC3-300D3D2497EA}" srcOrd="2" destOrd="0" parTransId="{79123F57-6241-4A70-A1EB-3C35A8C7EACB}" sibTransId="{D06C38D2-360C-4A72-B01C-3BFB67113E30}"/>
    <dgm:cxn modelId="{E3986AD4-E6AD-4FC3-9C10-3330EB689C99}" srcId="{82DD3DD5-C0F7-4136-A290-9ABAD9E6728E}" destId="{949826A6-4AD8-4B9A-9E46-EFF2E8D71A22}" srcOrd="0" destOrd="0" parTransId="{05F304C6-DCCA-40BE-A808-E3AF163E5350}" sibTransId="{9835CA0F-E566-4377-AED4-35EAE96A56B0}"/>
    <dgm:cxn modelId="{385CC5E0-E2ED-4A4C-8D52-DA003F2221D4}" type="presOf" srcId="{256462A7-6BBB-400A-B2D0-0FDF4F2D510D}" destId="{021C2B51-3400-427E-85AD-74A71D02D00A}" srcOrd="1" destOrd="0" presId="urn:microsoft.com/office/officeart/2005/8/layout/list1"/>
    <dgm:cxn modelId="{C0532DEF-14C2-4A35-97D7-12868F4F4CDF}" srcId="{256462A7-6BBB-400A-B2D0-0FDF4F2D510D}" destId="{B120FEBC-349B-4118-812D-6D61AA8947AB}" srcOrd="0" destOrd="0" parTransId="{954C4CE6-39D0-45D0-821F-228A0A950A16}" sibTransId="{9F417675-B8AB-47B1-AC7C-590D57045DD4}"/>
    <dgm:cxn modelId="{7E2E25F1-6912-44E6-BC77-E9F5DEAC7916}" srcId="{949826A6-4AD8-4B9A-9E46-EFF2E8D71A22}" destId="{620B8BC1-3EB4-4187-8FBB-34960BABB053}" srcOrd="1" destOrd="0" parTransId="{3F955B83-5B13-4B2C-87FE-50E2885AEBED}" sibTransId="{36B8D136-3945-44CD-8111-CAD27C43260A}"/>
    <dgm:cxn modelId="{4A96A04A-7D2F-44B3-AC31-F721E21235D3}" type="presParOf" srcId="{FCD4D90D-D66C-4121-9F40-F47292840FD2}" destId="{FFB6EA69-6B6F-40AE-9B6F-F3900114EF1E}" srcOrd="0" destOrd="0" presId="urn:microsoft.com/office/officeart/2005/8/layout/list1"/>
    <dgm:cxn modelId="{F4F8F908-3EFC-43F9-8036-A5F69EF2C217}" type="presParOf" srcId="{FFB6EA69-6B6F-40AE-9B6F-F3900114EF1E}" destId="{4EB5A4F5-A651-4A52-B19B-A5D8417A3938}" srcOrd="0" destOrd="0" presId="urn:microsoft.com/office/officeart/2005/8/layout/list1"/>
    <dgm:cxn modelId="{E81F94E6-A041-4D5D-8E21-D32E2D21EE1D}" type="presParOf" srcId="{FFB6EA69-6B6F-40AE-9B6F-F3900114EF1E}" destId="{9AC38A7D-D580-4754-B994-5F39CFD2CC4C}" srcOrd="1" destOrd="0" presId="urn:microsoft.com/office/officeart/2005/8/layout/list1"/>
    <dgm:cxn modelId="{7D8FD5DE-89D0-4CAD-B42E-E4A978FF5F0E}" type="presParOf" srcId="{FCD4D90D-D66C-4121-9F40-F47292840FD2}" destId="{1589DFA5-5900-493E-976B-3091E04F8C67}" srcOrd="1" destOrd="0" presId="urn:microsoft.com/office/officeart/2005/8/layout/list1"/>
    <dgm:cxn modelId="{2E53260D-78B1-4AFF-8A19-6D71A1757AE0}" type="presParOf" srcId="{FCD4D90D-D66C-4121-9F40-F47292840FD2}" destId="{2C8D9CC1-4B11-4BC0-809F-5BD281C86A50}" srcOrd="2" destOrd="0" presId="urn:microsoft.com/office/officeart/2005/8/layout/list1"/>
    <dgm:cxn modelId="{9665616D-FD29-4B84-A964-CF7E33876E00}" type="presParOf" srcId="{FCD4D90D-D66C-4121-9F40-F47292840FD2}" destId="{668AB88A-CE59-4386-A4A7-6D98BE901191}" srcOrd="3" destOrd="0" presId="urn:microsoft.com/office/officeart/2005/8/layout/list1"/>
    <dgm:cxn modelId="{65C5CD9B-5B7D-45CC-8123-F9CB76EC2922}" type="presParOf" srcId="{FCD4D90D-D66C-4121-9F40-F47292840FD2}" destId="{408BE5BF-58F0-4BD0-8262-146630466752}" srcOrd="4" destOrd="0" presId="urn:microsoft.com/office/officeart/2005/8/layout/list1"/>
    <dgm:cxn modelId="{34AB3B98-30F7-4654-90F6-C75102BFD00F}" type="presParOf" srcId="{408BE5BF-58F0-4BD0-8262-146630466752}" destId="{F69623F7-2BCB-43BC-A763-A8E124BBF36D}" srcOrd="0" destOrd="0" presId="urn:microsoft.com/office/officeart/2005/8/layout/list1"/>
    <dgm:cxn modelId="{0FBE3898-A594-45BF-ADB8-7C4BCAC7BEB1}" type="presParOf" srcId="{408BE5BF-58F0-4BD0-8262-146630466752}" destId="{021C2B51-3400-427E-85AD-74A71D02D00A}" srcOrd="1" destOrd="0" presId="urn:microsoft.com/office/officeart/2005/8/layout/list1"/>
    <dgm:cxn modelId="{949D2E72-9470-41AB-A0CA-3A753388C31D}" type="presParOf" srcId="{FCD4D90D-D66C-4121-9F40-F47292840FD2}" destId="{A7C25829-1A1D-469A-8892-64C69E56F301}" srcOrd="5" destOrd="0" presId="urn:microsoft.com/office/officeart/2005/8/layout/list1"/>
    <dgm:cxn modelId="{2C27835E-219E-4410-A39E-5F1A440D7CD7}" type="presParOf" srcId="{FCD4D90D-D66C-4121-9F40-F47292840FD2}" destId="{5C92B7CF-BA4B-4D28-9754-5EC16AA0FA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D9CC1-4B11-4BC0-809F-5BD281C86A50}">
      <dsp:nvSpPr>
        <dsp:cNvPr id="0" name=""/>
        <dsp:cNvSpPr/>
      </dsp:nvSpPr>
      <dsp:spPr>
        <a:xfrm>
          <a:off x="0" y="386040"/>
          <a:ext cx="6628804" cy="218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458216" rIns="5144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Numb stress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Self medicate mood issues related to stress, systemic dysfunction or ADHD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Self medicate pain issues (exacerbated by stress)</a:t>
          </a:r>
        </a:p>
      </dsp:txBody>
      <dsp:txXfrm>
        <a:off x="0" y="386040"/>
        <a:ext cx="6628804" cy="2182950"/>
      </dsp:txXfrm>
    </dsp:sp>
    <dsp:sp modelId="{9AC38A7D-D580-4754-B994-5F39CFD2CC4C}">
      <dsp:nvSpPr>
        <dsp:cNvPr id="0" name=""/>
        <dsp:cNvSpPr/>
      </dsp:nvSpPr>
      <dsp:spPr>
        <a:xfrm>
          <a:off x="331440" y="6132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Addictions</a:t>
          </a:r>
        </a:p>
      </dsp:txBody>
      <dsp:txXfrm>
        <a:off x="363143" y="93023"/>
        <a:ext cx="4576756" cy="586034"/>
      </dsp:txXfrm>
    </dsp:sp>
    <dsp:sp modelId="{5C92B7CF-BA4B-4D28-9754-5EC16AA0FAC6}">
      <dsp:nvSpPr>
        <dsp:cNvPr id="0" name=""/>
        <dsp:cNvSpPr/>
      </dsp:nvSpPr>
      <dsp:spPr>
        <a:xfrm>
          <a:off x="0" y="3012510"/>
          <a:ext cx="6628804" cy="190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458216" rIns="5144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Systemic disruption due to addictions including PAWS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HPA Axis dysregulation due to stress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Lifestyle factors adding stress to the body</a:t>
          </a:r>
        </a:p>
      </dsp:txBody>
      <dsp:txXfrm>
        <a:off x="0" y="3012510"/>
        <a:ext cx="6628804" cy="1905750"/>
      </dsp:txXfrm>
    </dsp:sp>
    <dsp:sp modelId="{021C2B51-3400-427E-85AD-74A71D02D00A}">
      <dsp:nvSpPr>
        <dsp:cNvPr id="0" name=""/>
        <dsp:cNvSpPr/>
      </dsp:nvSpPr>
      <dsp:spPr>
        <a:xfrm>
          <a:off x="331440" y="268779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39038"/>
                <a:satOff val="-26876"/>
                <a:lumOff val="-6863"/>
                <a:alphaOff val="0"/>
                <a:tint val="96000"/>
                <a:lumMod val="100000"/>
              </a:schemeClr>
            </a:gs>
            <a:gs pos="78000">
              <a:schemeClr val="accent2">
                <a:hueOff val="39038"/>
                <a:satOff val="-26876"/>
                <a:lumOff val="-686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Anxiety &amp; Depression</a:t>
          </a:r>
        </a:p>
      </dsp:txBody>
      <dsp:txXfrm>
        <a:off x="363143" y="2719493"/>
        <a:ext cx="457675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8CB76-8CB2-4685-BB0C-BCEC6718E96E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E235-4BCB-44F4-B675-72435659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7329"/>
            <a:ext cx="8596668" cy="71301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107"/>
            <a:ext cx="8596668" cy="46942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182008/" TargetMode="External"/><Relationship Id="rId2" Type="http://schemas.openxmlformats.org/officeDocument/2006/relationships/hyperlink" Target="https://www.amboss.com/us/knowledge/Adrenal_insufficien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1063353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4468577" TargetMode="External"/><Relationship Id="rId7" Type="http://schemas.openxmlformats.org/officeDocument/2006/relationships/hyperlink" Target="https://www.allceus.com/podcast/311-sleeps-effect-on-mood-journey-to-recovery-2nd-edition/" TargetMode="External"/><Relationship Id="rId2" Type="http://schemas.openxmlformats.org/officeDocument/2006/relationships/hyperlink" Target="https://www.ncbi.nlm.nih.gov/pmc/articles/PMC376819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3963479/" TargetMode="External"/><Relationship Id="rId5" Type="http://schemas.openxmlformats.org/officeDocument/2006/relationships/hyperlink" Target="https://www.ncbi.nlm.nih.gov/pmc/articles/PMC5047372/" TargetMode="External"/><Relationship Id="rId4" Type="http://schemas.openxmlformats.org/officeDocument/2006/relationships/hyperlink" Target="https://www.ncbi.nlm.nih.gov/pubmed/26424879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7835725" TargetMode="External"/><Relationship Id="rId2" Type="http://schemas.openxmlformats.org/officeDocument/2006/relationships/hyperlink" Target="https://www.ncbi.nlm.nih.gov/pubmed/278179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lceus.com/podcast/310-effect-of-light-and-exercise-on-mood-journey-to-recovery-2nd-edition/" TargetMode="External"/><Relationship Id="rId4" Type="http://schemas.openxmlformats.org/officeDocument/2006/relationships/hyperlink" Target="https://www.ncbi.nlm.nih.gov/pubmed/278357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ceus.com/podcast/309-nutrition-journey-to-recovery-2nd-edition/" TargetMode="External"/><Relationship Id="rId2" Type="http://schemas.openxmlformats.org/officeDocument/2006/relationships/hyperlink" Target="https://www.ncbi.nlm.nih.gov/pubmed/290986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ceus.com/podcast/353-gut-health-and-mental-health/" TargetMode="External"/><Relationship Id="rId5" Type="http://schemas.openxmlformats.org/officeDocument/2006/relationships/hyperlink" Target="https://www.ncbi.nlm.nih.gov/pubmed/31144383" TargetMode="External"/><Relationship Id="rId4" Type="http://schemas.openxmlformats.org/officeDocument/2006/relationships/hyperlink" Target="https://www.ncbi.nlm.nih.gov/pubmed/3025498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7817910" TargetMode="External"/><Relationship Id="rId7" Type="http://schemas.openxmlformats.org/officeDocument/2006/relationships/hyperlink" Target="https://www.ncbi.nlm.nih.gov/pubmed/29159914" TargetMode="External"/><Relationship Id="rId2" Type="http://schemas.openxmlformats.org/officeDocument/2006/relationships/hyperlink" Target="https://www.ncbi.nlm.nih.gov/pmc/articles/PMC378804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0722471" TargetMode="External"/><Relationship Id="rId5" Type="http://schemas.openxmlformats.org/officeDocument/2006/relationships/hyperlink" Target="https://www.ncbi.nlm.nih.gov/pubmed/27956050" TargetMode="External"/><Relationship Id="rId4" Type="http://schemas.openxmlformats.org/officeDocument/2006/relationships/hyperlink" Target="https://www.ncbi.nlm.nih.gov/pmc/articles/PMC2077351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5679245/" TargetMode="External"/><Relationship Id="rId2" Type="http://schemas.openxmlformats.org/officeDocument/2006/relationships/hyperlink" Target="https://lnns.co/UKWN1PhVj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25825273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nns.co/KB2xzD1NiuL" TargetMode="External"/><Relationship Id="rId2" Type="http://schemas.openxmlformats.org/officeDocument/2006/relationships/hyperlink" Target="https://www.ncbi.nlm.nih.gov/pubmed/2897262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16162447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ceus.com/podcast/064-adjunct-therapies-aromatherapy-meditation-guided-imagery/" TargetMode="External"/><Relationship Id="rId2" Type="http://schemas.openxmlformats.org/officeDocument/2006/relationships/hyperlink" Target="https://www.ncbi.nlm.nih.gov/pmc/articles/PMC5241490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19097772" TargetMode="External"/><Relationship Id="rId3" Type="http://schemas.openxmlformats.org/officeDocument/2006/relationships/hyperlink" Target="https://draxe.com/essential-oils-for-depression/" TargetMode="External"/><Relationship Id="rId7" Type="http://schemas.openxmlformats.org/officeDocument/2006/relationships/hyperlink" Target="https://www.ncbi.nlm.nih.gov/pmc/articles/PMC5751100/" TargetMode="External"/><Relationship Id="rId2" Type="http://schemas.openxmlformats.org/officeDocument/2006/relationships/hyperlink" Target="https://www.ncbi.nlm.nih.gov/pubmed/295656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3536963" TargetMode="External"/><Relationship Id="rId5" Type="http://schemas.openxmlformats.org/officeDocument/2006/relationships/hyperlink" Target="https://www.medicalnewstoday.com/articles/324478.php" TargetMode="External"/><Relationship Id="rId10" Type="http://schemas.openxmlformats.org/officeDocument/2006/relationships/hyperlink" Target="https://www.ncbi.nlm.nih.gov/pmc/articles/PMC5192342/" TargetMode="External"/><Relationship Id="rId4" Type="http://schemas.openxmlformats.org/officeDocument/2006/relationships/hyperlink" Target="https://www.ncbi.nlm.nih.gov/pubmed/23476690" TargetMode="External"/><Relationship Id="rId9" Type="http://schemas.openxmlformats.org/officeDocument/2006/relationships/hyperlink" Target="https://www.understood.org/en/learning-attention-issues/child-learning-disabilities/add-adhd/essential-oils-for-adhd?gclid=CjwKCAjwuqfoBRAEEiwAZErCsuwOTZj0nauJZHFW_DH-GItdAbDlloyrowDcsWeNRrgeOjQwXkWIYhoChM4QAvD_BwE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theroyalott/trauma-and-healt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318200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22D98E-6922-478A-87C6-164F303D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9693C-7909-42F2-9F7A-2EE67DF9E1BF}"/>
              </a:ext>
            </a:extLst>
          </p:cNvPr>
          <p:cNvSpPr txBox="1"/>
          <p:nvPr/>
        </p:nvSpPr>
        <p:spPr>
          <a:xfrm>
            <a:off x="800100" y="1703070"/>
            <a:ext cx="841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PowerPoint can be found at </a:t>
            </a:r>
          </a:p>
          <a:p>
            <a:pPr algn="ctr"/>
            <a:r>
              <a:rPr lang="en-US" sz="5400" dirty="0"/>
              <a:t>https://allceus.com/IBH</a:t>
            </a:r>
          </a:p>
        </p:txBody>
      </p:sp>
    </p:spTree>
    <p:extLst>
      <p:ext uri="{BB962C8B-B14F-4D97-AF65-F5344CB8AC3E}">
        <p14:creationId xmlns:p14="http://schemas.microsoft.com/office/powerpoint/2010/main" val="361978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F71F-1D2B-4F7C-B619-DB2BAE49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Transdiagnostic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3E97-8345-4768-9891-58445360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/>
          </a:bodyPr>
          <a:lstStyle/>
          <a:p>
            <a:r>
              <a:rPr lang="en-US" dirty="0"/>
              <a:t>Stress causes people to use a lot of dopamine</a:t>
            </a:r>
          </a:p>
          <a:p>
            <a:pPr lvl="1"/>
            <a:r>
              <a:rPr lang="en-US" dirty="0"/>
              <a:t>Dopamine dysregulation is thought to play a role in </a:t>
            </a:r>
          </a:p>
          <a:p>
            <a:pPr lvl="2"/>
            <a:r>
              <a:rPr lang="en-US" dirty="0"/>
              <a:t>Mood Disorders</a:t>
            </a:r>
          </a:p>
          <a:p>
            <a:pPr lvl="2"/>
            <a:r>
              <a:rPr lang="en-US" dirty="0"/>
              <a:t>Addiction</a:t>
            </a:r>
          </a:p>
          <a:p>
            <a:pPr lvl="2"/>
            <a:r>
              <a:rPr lang="en-US" dirty="0"/>
              <a:t>ADHD</a:t>
            </a:r>
          </a:p>
          <a:p>
            <a:pPr lvl="2"/>
            <a:r>
              <a:rPr lang="en-US" dirty="0"/>
              <a:t>Chronic Pain</a:t>
            </a:r>
          </a:p>
          <a:p>
            <a:pPr lvl="2"/>
            <a:r>
              <a:rPr lang="en-US" dirty="0"/>
              <a:t>Autoimmune Issues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E767C-C233-4D36-B2CE-1A663A33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5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F71F-1D2B-4F7C-B619-DB2BAE49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Transdiagnostic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3E97-8345-4768-9891-58445360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Cortisol (Stress hormone)</a:t>
            </a:r>
          </a:p>
          <a:p>
            <a:pPr lvl="1"/>
            <a:r>
              <a:rPr lang="en-US" dirty="0"/>
              <a:t>Is necessary for motivation but in excess…</a:t>
            </a:r>
          </a:p>
          <a:p>
            <a:pPr lvl="2"/>
            <a:r>
              <a:rPr lang="en-US" dirty="0"/>
              <a:t>Increases estrogen and reduces testosterone (reduced libido)</a:t>
            </a:r>
          </a:p>
          <a:p>
            <a:pPr lvl="2"/>
            <a:r>
              <a:rPr lang="en-US" dirty="0"/>
              <a:t>Dysregulates serotonin and dopamine (and melatonin, ghrelin, leptin)</a:t>
            </a:r>
          </a:p>
          <a:p>
            <a:pPr lvl="3"/>
            <a:r>
              <a:rPr lang="en-US" dirty="0"/>
              <a:t>Sleep</a:t>
            </a:r>
          </a:p>
          <a:p>
            <a:pPr lvl="3"/>
            <a:r>
              <a:rPr lang="en-US" dirty="0"/>
              <a:t>Mood</a:t>
            </a:r>
          </a:p>
          <a:p>
            <a:pPr lvl="3"/>
            <a:r>
              <a:rPr lang="en-US" dirty="0"/>
              <a:t>Appetite</a:t>
            </a:r>
          </a:p>
          <a:p>
            <a:pPr lvl="3"/>
            <a:r>
              <a:rPr lang="en-US" dirty="0"/>
              <a:t>Pain Tolerance</a:t>
            </a:r>
          </a:p>
          <a:p>
            <a:pPr lvl="2"/>
            <a:r>
              <a:rPr lang="en-US" dirty="0"/>
              <a:t>Causes chronic inflammation which is strongly correlated with pain and depression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49894-2018-432D-BEE5-3E5B845C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58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CB0B-FA0D-478E-8203-F749F695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Trauma, Stress and the HPA-Axis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EEBA6-8E2D-4A1A-ADEF-7B02406B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 and even </a:t>
            </a:r>
            <a:r>
              <a:rPr lang="en-US" dirty="0">
                <a:hlinkClick r:id="rId2"/>
              </a:rPr>
              <a:t>chronic or acute stress </a:t>
            </a:r>
            <a:r>
              <a:rPr lang="en-US" dirty="0"/>
              <a:t>causes </a:t>
            </a:r>
            <a:r>
              <a:rPr lang="en-US" dirty="0">
                <a:hlinkClick r:id="rId3"/>
              </a:rPr>
              <a:t>HPA-Axis dysregulation </a:t>
            </a:r>
            <a:r>
              <a:rPr lang="en-US" dirty="0"/>
              <a:t>and can lead to </a:t>
            </a:r>
            <a:r>
              <a:rPr lang="en-US" dirty="0">
                <a:hlinkClick r:id="rId4"/>
              </a:rPr>
              <a:t>hypercortisolism</a:t>
            </a:r>
            <a:r>
              <a:rPr lang="en-US" dirty="0"/>
              <a:t> (Depressive symptoms and dysregulation)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1B46D-C2EE-4D57-B5C0-7CAF65F0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0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5EC4F-C68F-49F8-A88D-1877A4BB8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392491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Marinara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B0818-2D5F-4EDC-B5DA-5055E693D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649792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Oregano– Bitter, spicy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Basil--Sweet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Garlic—Balances basil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Marjoram—Sweet, minty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Parsley—Flavor enhancer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Salt—Balances sugar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Sugar—Eliminates bitter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097899-E63F-40F6-A3C9-6BE6CD45E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A3198-F34C-4A90-B6F5-473DF392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74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EBD82-B881-4F1A-9583-0DBF45C1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67" y="1130905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Stress and Co-Occurring Issues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816B06-8F97-41E9-8D86-56D42FC17F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53264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BC4E2-2741-4D05-97E0-DB63B419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6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FAFF-98C2-4A49-AD47-668F01BE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Reduction: What Causes 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0179-A55F-4B4B-8691-07547374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/>
          </a:bodyPr>
          <a:lstStyle/>
          <a:p>
            <a:r>
              <a:rPr lang="en-US" dirty="0"/>
              <a:t>What we usually address</a:t>
            </a:r>
          </a:p>
          <a:p>
            <a:pPr lvl="1"/>
            <a:r>
              <a:rPr lang="en-US" dirty="0"/>
              <a:t>Cognitive</a:t>
            </a:r>
          </a:p>
          <a:p>
            <a:pPr lvl="2"/>
            <a:r>
              <a:rPr lang="en-US" dirty="0"/>
              <a:t>Problem Solving</a:t>
            </a:r>
          </a:p>
          <a:p>
            <a:pPr lvl="2"/>
            <a:r>
              <a:rPr lang="en-US" dirty="0"/>
              <a:t>Dialectics/Living in the And</a:t>
            </a:r>
          </a:p>
          <a:p>
            <a:pPr lvl="2"/>
            <a:r>
              <a:rPr lang="en-US" dirty="0"/>
              <a:t>Learned Optimism</a:t>
            </a:r>
          </a:p>
          <a:p>
            <a:pPr lvl="2"/>
            <a:r>
              <a:rPr lang="en-US" dirty="0"/>
              <a:t>Inner Critic</a:t>
            </a:r>
          </a:p>
          <a:p>
            <a:pPr lvl="1"/>
            <a:r>
              <a:rPr lang="en-US" dirty="0"/>
              <a:t>Interpersonal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Boundaries and Healthy Relationships</a:t>
            </a:r>
          </a:p>
          <a:p>
            <a:pPr lvl="2"/>
            <a:r>
              <a:rPr lang="en-US" dirty="0"/>
              <a:t>Attachment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5484F-04D0-4C60-BBF5-473FD1D3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07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FAFF-98C2-4A49-AD47-668F01BE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0179-A55F-4B4B-8691-07547374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/>
          </a:bodyPr>
          <a:lstStyle/>
          <a:p>
            <a:r>
              <a:rPr lang="en-US" dirty="0"/>
              <a:t>What we usually address</a:t>
            </a:r>
          </a:p>
          <a:p>
            <a:pPr lvl="1"/>
            <a:r>
              <a:rPr lang="en-US" dirty="0"/>
              <a:t>Environmental</a:t>
            </a:r>
          </a:p>
          <a:p>
            <a:pPr lvl="2"/>
            <a:r>
              <a:rPr lang="en-US" dirty="0"/>
              <a:t>Noise</a:t>
            </a:r>
          </a:p>
          <a:p>
            <a:pPr lvl="2"/>
            <a:r>
              <a:rPr lang="en-US" dirty="0"/>
              <a:t>Light</a:t>
            </a:r>
          </a:p>
          <a:p>
            <a:pPr lvl="2"/>
            <a:r>
              <a:rPr lang="en-US" dirty="0"/>
              <a:t>Smell</a:t>
            </a:r>
          </a:p>
          <a:p>
            <a:pPr lvl="2"/>
            <a:r>
              <a:rPr lang="en-US" dirty="0"/>
              <a:t>Ergonomics</a:t>
            </a:r>
          </a:p>
          <a:p>
            <a:pPr lvl="2"/>
            <a:r>
              <a:rPr lang="en-US" dirty="0"/>
              <a:t>Safety (Emotional and Physical)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A8804-D309-4E67-8BE1-CE05DBC5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8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17DD-1FDF-4EAB-A7AE-A627F9F5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8B0F4-9A85-4090-994A-1570E3394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Helping the body machine get what it needs to function more efficiently can assist in addressing a myriad of factors contributing to addiction, mood disorders, chronic pain and more…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C32E8-19A0-4080-A8C4-974CDF8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13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DF07-0FDE-49EF-95A2-EED88C49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(HALT)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8EB63-DE4B-4C98-BB71-4F307AF0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50138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Effects of sleep deprivation</a:t>
            </a:r>
          </a:p>
          <a:p>
            <a:pPr lvl="1"/>
            <a:r>
              <a:rPr lang="en-US" dirty="0"/>
              <a:t>Irritability</a:t>
            </a:r>
          </a:p>
          <a:p>
            <a:pPr lvl="1"/>
            <a:r>
              <a:rPr lang="en-US" dirty="0"/>
              <a:t>Impulsivity</a:t>
            </a:r>
          </a:p>
          <a:p>
            <a:pPr lvl="1"/>
            <a:r>
              <a:rPr lang="en-US" dirty="0"/>
              <a:t>Difficulty concentrating</a:t>
            </a:r>
          </a:p>
          <a:p>
            <a:pPr lvl="1"/>
            <a:r>
              <a:rPr lang="en-US" dirty="0">
                <a:hlinkClick r:id="rId2"/>
              </a:rPr>
              <a:t>Depression and anxiety</a:t>
            </a:r>
            <a:endParaRPr lang="en-US" dirty="0"/>
          </a:p>
          <a:p>
            <a:pPr lvl="1"/>
            <a:r>
              <a:rPr lang="en-US" dirty="0"/>
              <a:t>Addiction</a:t>
            </a:r>
          </a:p>
          <a:p>
            <a:pPr lvl="2"/>
            <a:r>
              <a:rPr lang="en-US" dirty="0"/>
              <a:t>Sleep deprivation is a potential detrimental factor to the extinction process of </a:t>
            </a:r>
            <a:r>
              <a:rPr lang="en-US" dirty="0">
                <a:hlinkClick r:id="rId3"/>
              </a:rPr>
              <a:t>drug cues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Sleep interventions can </a:t>
            </a:r>
            <a:r>
              <a:rPr lang="en-US" dirty="0">
                <a:hlinkClick r:id="rId4"/>
              </a:rPr>
              <a:t>bidirectionally regulate cocaine craving</a:t>
            </a:r>
            <a:r>
              <a:rPr lang="en-US" dirty="0"/>
              <a:t> and seeking after withdrawal</a:t>
            </a:r>
          </a:p>
          <a:p>
            <a:pPr lvl="2"/>
            <a:r>
              <a:rPr lang="en-US" dirty="0"/>
              <a:t>Sleep deprivation is a significant risk factor for </a:t>
            </a:r>
            <a:r>
              <a:rPr lang="en-US" dirty="0">
                <a:hlinkClick r:id="rId5"/>
              </a:rPr>
              <a:t>relapse</a:t>
            </a:r>
            <a:endParaRPr lang="en-US" dirty="0"/>
          </a:p>
          <a:p>
            <a:pPr lvl="1"/>
            <a:r>
              <a:rPr lang="en-US" dirty="0"/>
              <a:t>Eating disturbances</a:t>
            </a:r>
          </a:p>
          <a:p>
            <a:pPr lvl="1"/>
            <a:r>
              <a:rPr lang="en-US" dirty="0"/>
              <a:t>Reduction in </a:t>
            </a:r>
            <a:r>
              <a:rPr lang="en-US" dirty="0">
                <a:hlinkClick r:id="rId6"/>
              </a:rPr>
              <a:t>dopamine and increase in serotonin</a:t>
            </a:r>
            <a:endParaRPr lang="en-US" dirty="0"/>
          </a:p>
          <a:p>
            <a:r>
              <a:rPr lang="en-US" dirty="0"/>
              <a:t>Improve </a:t>
            </a:r>
            <a:r>
              <a:rPr lang="en-US" dirty="0">
                <a:hlinkClick r:id="rId7"/>
              </a:rPr>
              <a:t>sleep hygiene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AECBA-BEA8-45C9-8751-A9FFD3C7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74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0058-8452-40E0-8BB1-8ACCE80E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Bright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477FA-6F5C-4716-B3F0-6A5A698C4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Bright light increases </a:t>
            </a:r>
            <a:r>
              <a:rPr lang="en-US" dirty="0">
                <a:hlinkClick r:id="rId2"/>
              </a:rPr>
              <a:t>serotonin</a:t>
            </a:r>
            <a:r>
              <a:rPr lang="en-US" dirty="0"/>
              <a:t> and helps reset circadian rhythms</a:t>
            </a:r>
          </a:p>
          <a:p>
            <a:r>
              <a:rPr lang="en-US" dirty="0"/>
              <a:t>Can be helpful in the treatment of </a:t>
            </a:r>
          </a:p>
          <a:p>
            <a:pPr lvl="1"/>
            <a:r>
              <a:rPr lang="en-US" dirty="0">
                <a:hlinkClick r:id="rId3"/>
              </a:rPr>
              <a:t>Depression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Addiction</a:t>
            </a:r>
            <a:endParaRPr lang="en-US" dirty="0"/>
          </a:p>
          <a:p>
            <a:r>
              <a:rPr lang="en-US" dirty="0">
                <a:hlinkClick r:id="rId5"/>
              </a:rPr>
              <a:t>Bright light therapy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31345-D96C-4D1E-8550-431935E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8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470" y="1629242"/>
            <a:ext cx="9269730" cy="2282358"/>
          </a:xfrm>
        </p:spPr>
        <p:txBody>
          <a:bodyPr/>
          <a:lstStyle/>
          <a:p>
            <a:r>
              <a:rPr lang="en-US" dirty="0"/>
              <a:t>Transdiagnostic (Holistic) Approaches to the Treatment of Co-Occurring Disorders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by: Dr. Dawn-Elise Snipes</a:t>
            </a:r>
          </a:p>
          <a:p>
            <a:r>
              <a:rPr lang="en-US" dirty="0"/>
              <a:t>Executive Director, AllCEUs.com Counselor Education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73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055A-7890-4C9E-B135-7C3DDF90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(HALT)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4AD2-0FC2-4627-9DF6-2FF0FF6B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Nutrition support therapy </a:t>
            </a:r>
            <a:r>
              <a:rPr lang="en-US" dirty="0"/>
              <a:t>has been identified as a potential </a:t>
            </a:r>
            <a:r>
              <a:rPr lang="en-US" dirty="0">
                <a:hlinkClick r:id="rId3"/>
              </a:rPr>
              <a:t>target</a:t>
            </a:r>
            <a:r>
              <a:rPr lang="en-US" dirty="0"/>
              <a:t> for addressing</a:t>
            </a:r>
          </a:p>
          <a:p>
            <a:pPr lvl="1"/>
            <a:r>
              <a:rPr lang="en-US" dirty="0">
                <a:hlinkClick r:id="rId2"/>
              </a:rPr>
              <a:t>Addiction</a:t>
            </a:r>
            <a:endParaRPr lang="en-US" dirty="0"/>
          </a:p>
          <a:p>
            <a:pPr lvl="1"/>
            <a:r>
              <a:rPr lang="en-US" dirty="0"/>
              <a:t>Mood disorders: </a:t>
            </a:r>
            <a:r>
              <a:rPr lang="en-US" dirty="0">
                <a:hlinkClick r:id="rId4"/>
              </a:rPr>
              <a:t>Twelve Antidepressant Nutrients </a:t>
            </a:r>
            <a:r>
              <a:rPr lang="en-US" dirty="0"/>
              <a:t>relate to the prevention and treatment of depressive disorders: Folate, iron, long-chain omega-3 fatty acids (EPA and DHA), magnesium, potassium, selenium, thiamine, vitamin A, vitamin B6, vitamin B12, vitamin C, and zinc</a:t>
            </a:r>
          </a:p>
          <a:p>
            <a:r>
              <a:rPr lang="en-US" dirty="0"/>
              <a:t>The </a:t>
            </a:r>
            <a:r>
              <a:rPr lang="en-US" dirty="0">
                <a:hlinkClick r:id="rId5"/>
              </a:rPr>
              <a:t>gut microbiome </a:t>
            </a:r>
            <a:r>
              <a:rPr lang="en-US" dirty="0"/>
              <a:t>plays a facilitating role between stress response, inflammation, and depression, and anxiety.  </a:t>
            </a:r>
          </a:p>
          <a:p>
            <a:r>
              <a:rPr lang="en-US" dirty="0"/>
              <a:t>Addressing </a:t>
            </a:r>
            <a:r>
              <a:rPr lang="en-US" dirty="0">
                <a:hlinkClick r:id="rId6"/>
              </a:rPr>
              <a:t>gut health </a:t>
            </a:r>
            <a:r>
              <a:rPr lang="en-US" dirty="0"/>
              <a:t>will facilitate improvement in mood, sleep and pain.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220B7-4B24-4E11-B5F8-6B6C7383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4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EA28D-7403-42AD-ACAE-89AF9302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2A99F-B71F-44DE-8ECE-0A3BADA05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Moderate intensity exercise for ~30 minutes can be effective in the </a:t>
            </a:r>
            <a:r>
              <a:rPr lang="en-US" dirty="0">
                <a:hlinkClick r:id="rId2"/>
              </a:rPr>
              <a:t>treatment of addiction</a:t>
            </a:r>
            <a:endParaRPr lang="en-US" dirty="0"/>
          </a:p>
          <a:p>
            <a:pPr lvl="1"/>
            <a:r>
              <a:rPr lang="en-US" dirty="0"/>
              <a:t>During drug use initiation and withdrawal, effectiveness is related to its ability to increase dopamine.  Once addiction develops, it normalizes glutamate and dopamine signaling and reverses drug-induced changes in the reward pathway</a:t>
            </a:r>
          </a:p>
          <a:p>
            <a:r>
              <a:rPr lang="en-US" dirty="0"/>
              <a:t>Is effective in addressing </a:t>
            </a:r>
            <a:r>
              <a:rPr lang="en-US" dirty="0">
                <a:hlinkClick r:id="rId3"/>
              </a:rPr>
              <a:t>mood-disorders</a:t>
            </a:r>
            <a:r>
              <a:rPr lang="en-US" dirty="0"/>
              <a:t> partly by increasing </a:t>
            </a:r>
            <a:r>
              <a:rPr lang="en-US" dirty="0">
                <a:hlinkClick r:id="rId4"/>
              </a:rPr>
              <a:t>serotonin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dopamine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and</a:t>
            </a:r>
            <a:r>
              <a:rPr lang="en-US" dirty="0"/>
              <a:t> </a:t>
            </a:r>
            <a:r>
              <a:rPr lang="en-US" dirty="0">
                <a:hlinkClick r:id="rId7"/>
              </a:rPr>
              <a:t>GABA</a:t>
            </a:r>
            <a:endParaRPr lang="en-US" dirty="0"/>
          </a:p>
          <a:p>
            <a:r>
              <a:rPr lang="en-US" dirty="0"/>
              <a:t>The type of exercise, intensity and timing depends on the client’s physical condition and co-occurring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DB113-B362-4B30-B699-3C81CBA7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56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43F7-5EAD-4BEB-A8B5-2666498C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321F-2725-41E8-A957-169CF4CB1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9609"/>
            <a:ext cx="8596668" cy="4851754"/>
          </a:xfrm>
        </p:spPr>
        <p:txBody>
          <a:bodyPr/>
          <a:lstStyle/>
          <a:p>
            <a:r>
              <a:rPr lang="en-US" dirty="0"/>
              <a:t>People who </a:t>
            </a:r>
            <a:r>
              <a:rPr lang="en-US" dirty="0">
                <a:hlinkClick r:id="rId2"/>
              </a:rPr>
              <a:t>practice mindfulness </a:t>
            </a:r>
            <a:r>
              <a:rPr lang="en-US" dirty="0"/>
              <a:t>will become less reactive to unpleasant internal phenomena and more reflective, leading to </a:t>
            </a:r>
            <a:r>
              <a:rPr lang="en-US" dirty="0">
                <a:hlinkClick r:id="rId3"/>
              </a:rPr>
              <a:t>positive mental health and behavioral outcomes</a:t>
            </a:r>
            <a:endParaRPr lang="en-US" dirty="0"/>
          </a:p>
          <a:p>
            <a:r>
              <a:rPr lang="en-US" dirty="0"/>
              <a:t>Mindfulness is associated with more problem focused coping and </a:t>
            </a:r>
            <a:r>
              <a:rPr lang="en-US" dirty="0">
                <a:hlinkClick r:id="rId4"/>
              </a:rPr>
              <a:t>less emotion focused coping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798E5-F8C2-433B-ADBE-BE2F328F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3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99A4-71E9-45D2-B967-B9550B51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72439-A491-40B2-B344-D022EE1C5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groups, </a:t>
            </a:r>
            <a:r>
              <a:rPr lang="en-US" dirty="0">
                <a:hlinkClick r:id="rId2"/>
              </a:rPr>
              <a:t>mindfulness meditation </a:t>
            </a:r>
            <a:r>
              <a:rPr lang="en-US" dirty="0"/>
              <a:t>is more effective than physical exercise at attenuating depression.</a:t>
            </a:r>
          </a:p>
          <a:p>
            <a:r>
              <a:rPr lang="en-US" dirty="0">
                <a:hlinkClick r:id="rId3"/>
              </a:rPr>
              <a:t>Meditation</a:t>
            </a:r>
            <a:r>
              <a:rPr lang="en-US" dirty="0"/>
              <a:t> takes many forms from mindfulness based meditation to walking meditation.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D3376-82F6-44C4-99D2-C074225D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08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0ECF-9CCF-4809-BDB2-9D819D0E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29DDC-B879-40AD-8B3C-270881BE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highlight the stress-alleviating effects (decreased cortisol) and the activating effects (increased serotonin and dopamine) of </a:t>
            </a:r>
            <a:r>
              <a:rPr lang="en-US" dirty="0">
                <a:hlinkClick r:id="rId2"/>
              </a:rPr>
              <a:t>massage therapy</a:t>
            </a:r>
            <a:r>
              <a:rPr lang="en-US" dirty="0"/>
              <a:t> on a variety of medical conditions and stressful experiences.</a:t>
            </a:r>
          </a:p>
          <a:p>
            <a:r>
              <a:rPr lang="en-US" dirty="0"/>
              <a:t>How can this benefit our clients?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5EAF1-6553-4768-8983-DF2D7EBD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17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49BC-57AF-405C-B6A9-52C9D748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Aromatherapy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C791-1C1D-4066-AD4A-DA58D222E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798136" cy="5350328"/>
          </a:xfrm>
        </p:spPr>
        <p:txBody>
          <a:bodyPr>
            <a:normAutofit/>
          </a:bodyPr>
          <a:lstStyle/>
          <a:p>
            <a:r>
              <a:rPr lang="en-US" dirty="0"/>
              <a:t>Essential oils trigger mechanisms in the brain via the </a:t>
            </a:r>
            <a:r>
              <a:rPr lang="en-US" dirty="0">
                <a:hlinkClick r:id="rId2"/>
              </a:rPr>
              <a:t>olfactory system</a:t>
            </a:r>
            <a:r>
              <a:rPr lang="en-US" dirty="0"/>
              <a:t>. After inhalation, the signal is transmitted to the limbic system and hypothalamus which results in the release of neurotransmitters resulting in the expected effect on emotions</a:t>
            </a:r>
          </a:p>
          <a:p>
            <a:r>
              <a:rPr lang="en-US" dirty="0">
                <a:hlinkClick r:id="rId3"/>
              </a:rPr>
              <a:t>Diffusing essential oils </a:t>
            </a:r>
            <a:r>
              <a:rPr lang="en-US" dirty="0"/>
              <a:t>can assist clients.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7C26B-D1ED-4F0B-ADFE-FA90B5A4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53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49BC-57AF-405C-B6A9-52C9D748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Aromatherapy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C791-1C1D-4066-AD4A-DA58D222E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798136" cy="535032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>
                <a:hlinkClick r:id="rId2"/>
              </a:rPr>
              <a:t>Depression</a:t>
            </a:r>
            <a:endParaRPr lang="en-US" dirty="0"/>
          </a:p>
          <a:p>
            <a:pPr lvl="2"/>
            <a:r>
              <a:rPr lang="en-US" dirty="0"/>
              <a:t>Bergamot, Lavender, Chamomile, </a:t>
            </a:r>
            <a:r>
              <a:rPr lang="en-US" dirty="0" err="1">
                <a:hlinkClick r:id="rId3"/>
              </a:rPr>
              <a:t>Ylan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Ylang</a:t>
            </a:r>
            <a:r>
              <a:rPr lang="en-US" dirty="0"/>
              <a:t>, Rosemary</a:t>
            </a:r>
          </a:p>
          <a:p>
            <a:pPr lvl="1"/>
            <a:r>
              <a:rPr lang="en-US" dirty="0">
                <a:hlinkClick r:id="rId4"/>
              </a:rPr>
              <a:t>Anxiety</a:t>
            </a:r>
            <a:endParaRPr lang="en-US" dirty="0"/>
          </a:p>
          <a:p>
            <a:pPr lvl="2"/>
            <a:r>
              <a:rPr lang="en-US" dirty="0"/>
              <a:t>Bergamot, Catnip, Chamomile, </a:t>
            </a:r>
            <a:r>
              <a:rPr lang="en-US" dirty="0">
                <a:hlinkClick r:id="rId5"/>
              </a:rPr>
              <a:t>Clary sage</a:t>
            </a:r>
            <a:r>
              <a:rPr lang="en-US" dirty="0"/>
              <a:t>, Lavender, Lemon, Neroli, Rose, Valerian, Ylang-ylang.</a:t>
            </a:r>
          </a:p>
          <a:p>
            <a:pPr lvl="1"/>
            <a:r>
              <a:rPr lang="en-US" dirty="0">
                <a:hlinkClick r:id="rId6"/>
              </a:rPr>
              <a:t>Cravings</a:t>
            </a:r>
            <a:endParaRPr lang="en-US" dirty="0"/>
          </a:p>
          <a:p>
            <a:pPr lvl="2"/>
            <a:r>
              <a:rPr lang="en-US" dirty="0"/>
              <a:t>Black pepper, Angelica, </a:t>
            </a:r>
            <a:r>
              <a:rPr lang="en-US" dirty="0">
                <a:hlinkClick r:id="rId7"/>
              </a:rPr>
              <a:t>Lavender, Rosewood, Bergamot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Focus/ADHD</a:t>
            </a:r>
            <a:endParaRPr lang="en-US" dirty="0"/>
          </a:p>
          <a:p>
            <a:pPr lvl="2"/>
            <a:r>
              <a:rPr lang="da-DK" dirty="0"/>
              <a:t>Roman chamomile, Lavender, </a:t>
            </a:r>
            <a:r>
              <a:rPr lang="da-DK" dirty="0">
                <a:hlinkClick r:id="rId9"/>
              </a:rPr>
              <a:t>Mandarin</a:t>
            </a:r>
            <a:r>
              <a:rPr lang="da-DK" dirty="0"/>
              <a:t>, Ylang Ylang, Vetiver</a:t>
            </a:r>
          </a:p>
          <a:p>
            <a:pPr lvl="1"/>
            <a:r>
              <a:rPr lang="en-US" dirty="0">
                <a:hlinkClick r:id="rId10"/>
              </a:rPr>
              <a:t>Pain</a:t>
            </a:r>
            <a:endParaRPr lang="en-US" dirty="0"/>
          </a:p>
          <a:p>
            <a:pPr lvl="2"/>
            <a:r>
              <a:rPr lang="en-US" dirty="0">
                <a:hlinkClick r:id="rId7"/>
              </a:rPr>
              <a:t>Lavender</a:t>
            </a:r>
            <a:r>
              <a:rPr lang="en-US" dirty="0"/>
              <a:t>, Peppermint, Sandalwood, Eucalyptus (and anxiety aromas)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8CA0F-97D1-4CF6-B4FE-2038515E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59098" y="6278108"/>
            <a:ext cx="2499552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Dr. Dawn-Elise Snipes  Executive Director AllCEUs.com and Host: Counselor Toolbox Podcast</a:t>
            </a:r>
          </a:p>
        </p:txBody>
      </p:sp>
    </p:spTree>
    <p:extLst>
      <p:ext uri="{BB962C8B-B14F-4D97-AF65-F5344CB8AC3E}">
        <p14:creationId xmlns:p14="http://schemas.microsoft.com/office/powerpoint/2010/main" val="879022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E3125-D649-43EC-8948-205EC5E0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69F3-0833-4537-B55A-21241E83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53503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Co-occurring addiction, mood and health related issues all impact one another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the body is malnourished, lacking sleep, in pain or under stress it impacts mood and potentially relief seeking behaviors  (HALT)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a person is experiencing mood issues they often have alterations in neurotransmitters, eating habits and sleep which can dysregulate their circadian rhythms.  These can also lead to relief seeking behaviors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a person is using an addictive substance or behavior it alters dopamine and endogenous opioid levels which impacts mood, sleep, eating and relief seeking behaviors</a:t>
            </a:r>
          </a:p>
          <a:p>
            <a:pPr>
              <a:lnSpc>
                <a:spcPct val="120000"/>
              </a:lnSpc>
            </a:pPr>
            <a:r>
              <a:rPr lang="en-US" dirty="0"/>
              <a:t>Psychopharmacology only works for 40-60% of people.  Why? Because it doesn’t address other underlying issues which may be contributing to or causing the mood symptoms or relief seeking behaviors.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93CB2-5668-44BC-9674-481D52B2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064" y="6278108"/>
            <a:ext cx="6297612" cy="365125"/>
          </a:xfrm>
        </p:spPr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02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90A09-E47F-4449-B616-BFC46DF0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E1BC6-B6A2-413E-82A3-4EB338FF1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Dawn-Elise Snipes</a:t>
            </a:r>
          </a:p>
          <a:p>
            <a:pPr lvl="1"/>
            <a:r>
              <a:rPr lang="en-US" dirty="0"/>
              <a:t>1633 W. Main St. #902 Lebanon, TN 37087</a:t>
            </a:r>
          </a:p>
          <a:p>
            <a:pPr lvl="1"/>
            <a:r>
              <a:rPr lang="en-US" dirty="0"/>
              <a:t>Dr.Snipes@allceus.com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573AD-CD64-4AD1-933F-5649FBE9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4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9947"/>
            <a:ext cx="8905578" cy="46942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 the transdiagnostic and transactional theories</a:t>
            </a:r>
          </a:p>
          <a:p>
            <a:r>
              <a:rPr lang="en-US" dirty="0"/>
              <a:t>Explain the connection between addiction and mood disorders and</a:t>
            </a:r>
          </a:p>
          <a:p>
            <a:pPr lvl="1"/>
            <a:r>
              <a:rPr lang="en-US" dirty="0"/>
              <a:t>Stress</a:t>
            </a:r>
          </a:p>
          <a:p>
            <a:pPr lvl="1"/>
            <a:r>
              <a:rPr lang="en-US" dirty="0"/>
              <a:t>Nutritional Imbalances</a:t>
            </a:r>
          </a:p>
          <a:p>
            <a:pPr lvl="1"/>
            <a:r>
              <a:rPr lang="en-US" dirty="0"/>
              <a:t>Sleep and circadian rhythm dysregulation</a:t>
            </a:r>
          </a:p>
          <a:p>
            <a:r>
              <a:rPr lang="en-US" dirty="0"/>
              <a:t>Identify transdiagnostic interventions that will aid in addressing mood and addictive disorders and physical health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804C3-CB22-4E3F-B74A-DF84BE80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0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4E957B-3741-4D89-A904-1B3CFCEB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965" y="1258821"/>
            <a:ext cx="4410051" cy="402853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Problem: </a:t>
            </a:r>
            <a:r>
              <a:rPr lang="en-US" sz="2800" dirty="0"/>
              <a:t>Not Enough Water</a:t>
            </a:r>
            <a:br>
              <a:rPr lang="en-US" sz="2800" dirty="0"/>
            </a:br>
            <a:br>
              <a:rPr lang="en-US" sz="2800" dirty="0"/>
            </a:br>
            <a:r>
              <a:rPr lang="en-US" sz="2800" b="1" dirty="0"/>
              <a:t>Cause:  </a:t>
            </a:r>
            <a:r>
              <a:rPr lang="en-US" sz="2800" dirty="0"/>
              <a:t>Leak or blockage in the system</a:t>
            </a:r>
            <a:br>
              <a:rPr lang="en-US" sz="2800" dirty="0"/>
            </a:br>
            <a:br>
              <a:rPr lang="en-US" sz="2800" dirty="0"/>
            </a:br>
            <a:r>
              <a:rPr lang="en-US" sz="2800" b="1" dirty="0"/>
              <a:t>Fix:</a:t>
            </a:r>
            <a:br>
              <a:rPr lang="en-US" sz="2800" dirty="0"/>
            </a:br>
            <a:r>
              <a:rPr lang="en-US" sz="2800" dirty="0"/>
              <a:t>Turn up the water pressure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Find the leak and repair it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271476-135B-445C-906D-979A64178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44" r="9792" b="-1"/>
          <a:stretch/>
        </p:blipFill>
        <p:spPr>
          <a:xfrm>
            <a:off x="794084" y="1572125"/>
            <a:ext cx="3841230" cy="4028529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4AB7B7A-08D0-49D8-8399-769693DA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2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Transdiagnostic</a:t>
            </a:r>
            <a:r>
              <a:rPr lang="en-US" dirty="0"/>
              <a:t> &amp; Transactional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87" y="1110343"/>
            <a:ext cx="8596668" cy="49310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Transdiagnostic Model (Finding the leak)</a:t>
            </a:r>
          </a:p>
          <a:p>
            <a:pPr lvl="1"/>
            <a:r>
              <a:rPr lang="en-US" dirty="0"/>
              <a:t>Asserts that many symptoms are common to many disorders such as</a:t>
            </a:r>
          </a:p>
          <a:p>
            <a:pPr lvl="2"/>
            <a:r>
              <a:rPr lang="en-US" dirty="0"/>
              <a:t>Changes in sleeping patterns</a:t>
            </a:r>
          </a:p>
          <a:p>
            <a:pPr lvl="2"/>
            <a:r>
              <a:rPr lang="en-US" dirty="0"/>
              <a:t>Changes in eating patterns</a:t>
            </a:r>
          </a:p>
          <a:p>
            <a:pPr lvl="2"/>
            <a:r>
              <a:rPr lang="en-US" dirty="0"/>
              <a:t>Irritability</a:t>
            </a:r>
          </a:p>
          <a:p>
            <a:pPr lvl="2"/>
            <a:r>
              <a:rPr lang="en-US" dirty="0"/>
              <a:t>Fatigue</a:t>
            </a:r>
          </a:p>
          <a:p>
            <a:pPr lvl="1"/>
            <a:r>
              <a:rPr lang="en-US" dirty="0"/>
              <a:t>We need to address what is causing the symptom</a:t>
            </a:r>
          </a:p>
          <a:p>
            <a:pPr lvl="1"/>
            <a:r>
              <a:rPr lang="en-US" dirty="0"/>
              <a:t>If you have a 48 year old female client who presents with </a:t>
            </a:r>
          </a:p>
          <a:p>
            <a:pPr lvl="2"/>
            <a:r>
              <a:rPr lang="en-US" dirty="0"/>
              <a:t>6 weeks of clean time (&gt;10 years use), apathy, anhedonia, fatigue, hypersomnia, lack of appetite but clinically obese,  what might be the diagnosis? </a:t>
            </a:r>
          </a:p>
          <a:p>
            <a:pPr lvl="2"/>
            <a:r>
              <a:rPr lang="en-US" dirty="0"/>
              <a:t>PAWS, depression, sex hormone imbalances, thyroid hormone imbalances, apnea, HPA-Axis dysfunction, nutritional deficits, sleep and circadian rhythm dysfunction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CEBF-4743-474F-83BA-CD732AB6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83" y="4160520"/>
            <a:ext cx="6283841" cy="30025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Transdiagnostic</a:t>
            </a:r>
            <a:r>
              <a:rPr lang="en-US" dirty="0"/>
              <a:t> &amp; Transactional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0343"/>
            <a:ext cx="7828713" cy="3844429"/>
          </a:xfrm>
        </p:spPr>
        <p:txBody>
          <a:bodyPr>
            <a:normAutofit/>
          </a:bodyPr>
          <a:lstStyle/>
          <a:p>
            <a:r>
              <a:rPr lang="en-US" dirty="0"/>
              <a:t>Transactional Model</a:t>
            </a:r>
          </a:p>
          <a:p>
            <a:pPr lvl="1"/>
            <a:r>
              <a:rPr lang="en-US" dirty="0"/>
              <a:t>Asserts that there is a reciprocal interaction between everything.</a:t>
            </a:r>
          </a:p>
          <a:p>
            <a:pPr lvl="1"/>
            <a:r>
              <a:rPr lang="en-US" dirty="0"/>
              <a:t>Transactions can be positive or negative</a:t>
            </a:r>
          </a:p>
          <a:p>
            <a:pPr lvl="2"/>
            <a:r>
              <a:rPr lang="en-US" dirty="0"/>
              <a:t>Nutrition</a:t>
            </a:r>
          </a:p>
          <a:p>
            <a:pPr lvl="2"/>
            <a:r>
              <a:rPr lang="en-US" dirty="0"/>
              <a:t>Sleep</a:t>
            </a:r>
          </a:p>
          <a:p>
            <a:pPr lvl="2"/>
            <a:r>
              <a:rPr lang="en-US" dirty="0"/>
              <a:t>Psychopharmacology</a:t>
            </a:r>
          </a:p>
          <a:p>
            <a:pPr lvl="2"/>
            <a:r>
              <a:rPr lang="en-US" dirty="0"/>
              <a:t>Mindfulness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67E72-F6BF-424C-BE90-3F222930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3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DE5D-E646-4AC2-9690-872F92F8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Co-Occurring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548B-C21F-4FEC-B1E5-7B05531E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74" y="1233377"/>
            <a:ext cx="8465928" cy="48079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Chronic Stress</a:t>
            </a:r>
          </a:p>
          <a:p>
            <a:r>
              <a:rPr lang="en-US" dirty="0"/>
              <a:t>Mood Disorders</a:t>
            </a:r>
          </a:p>
          <a:p>
            <a:r>
              <a:rPr lang="en-US" dirty="0"/>
              <a:t>Autoimmune Issues</a:t>
            </a:r>
          </a:p>
          <a:p>
            <a:r>
              <a:rPr lang="en-US" dirty="0"/>
              <a:t>Chronic Pain</a:t>
            </a:r>
          </a:p>
          <a:p>
            <a:r>
              <a:rPr lang="en-US" dirty="0"/>
              <a:t>ADHD</a:t>
            </a:r>
          </a:p>
          <a:p>
            <a:r>
              <a:rPr lang="en-US" dirty="0"/>
              <a:t>Post Acute Withdrawal Syndrome</a:t>
            </a:r>
          </a:p>
          <a:p>
            <a:endParaRPr lang="en-US" dirty="0"/>
          </a:p>
          <a:p>
            <a:r>
              <a:rPr lang="en-US" dirty="0"/>
              <a:t>How do each of these impact people’s ability to achieve full and sustained recovery?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1FA48-5E24-4D5F-80D8-207F82C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4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4D4C-D6A7-4E29-A3E6-428CA4A8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 Axis  “Threat Response System”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E2F6-5EB9-45CC-BFBD-E8AE1759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132" y="1021567"/>
            <a:ext cx="8596668" cy="54391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Excess stress depletes natural dopamine stores and creates a ripple effect on endorphins (pain and pleasure)</a:t>
            </a:r>
          </a:p>
          <a:p>
            <a:pPr>
              <a:lnSpc>
                <a:spcPct val="120000"/>
              </a:lnSpc>
            </a:pPr>
            <a:r>
              <a:rPr lang="en-US" dirty="0">
                <a:hlinkClick r:id="rId2"/>
              </a:rPr>
              <a:t>Hypothalamic-Pituitary-Adrenal (HPA) axis dysregulation</a:t>
            </a:r>
            <a:r>
              <a:rPr lang="en-US" dirty="0"/>
              <a:t> in response to chronic stress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Low serotonin leads to less inhibition of aggression, anhedonia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High serotonin leads to decreased appetite, less need for sleep, increased agitation (Anger/agitation/anxiety)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Adrenaline and noradrenaline turn on, leading to increased “</a:t>
            </a:r>
            <a:r>
              <a:rPr lang="en-US" dirty="0" err="1"/>
              <a:t>hyperfocus</a:t>
            </a:r>
            <a:r>
              <a:rPr lang="en-US" dirty="0"/>
              <a:t>” and attention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Combined these increase cardiac output (“Anxiety”)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Dopamine sustains the needed energy level and prompts an increase in endogenous opioids which subdue the pain being experienced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FDE5A-037A-46CD-852B-DD6BFBDF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8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4D4C-D6A7-4E29-A3E6-428CA4A8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 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E2F6-5EB9-45CC-BFBD-E8AE1759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/>
          </a:bodyPr>
          <a:lstStyle/>
          <a:p>
            <a:r>
              <a:rPr lang="en-US" dirty="0"/>
              <a:t>Continued stress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Hypocortisolism</a:t>
            </a:r>
            <a:endParaRPr lang="en-US" dirty="0"/>
          </a:p>
          <a:p>
            <a:pPr lvl="1"/>
            <a:r>
              <a:rPr lang="en-US" dirty="0"/>
              <a:t>Dopamine decreases: Fatigue &amp; anhedonia, impulsivity/self-harm </a:t>
            </a:r>
          </a:p>
          <a:p>
            <a:pPr lvl="1"/>
            <a:r>
              <a:rPr lang="en-US" dirty="0"/>
              <a:t>Higher levels of endogenous opioids (but less effective): Numbing, blunting, depersonalization, risk of addictive behaviors </a:t>
            </a:r>
          </a:p>
          <a:p>
            <a:pPr lvl="1"/>
            <a:r>
              <a:rPr lang="en-US" dirty="0"/>
              <a:t>Symptoms of dysregulation and depression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5694F-8AA5-49A4-B476-CD970796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Dawn-Elise Snipes  Executive Director AllCEUs.com and Host: Counselor Toolbox 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329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1738</Words>
  <Application>Microsoft Office PowerPoint</Application>
  <PresentationFormat>Widescreen</PresentationFormat>
  <Paragraphs>202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PowerPoint Presentation</vt:lpstr>
      <vt:lpstr>Transdiagnostic (Holistic) Approaches to the Treatment of Co-Occurring Disorders</vt:lpstr>
      <vt:lpstr>Objectives</vt:lpstr>
      <vt:lpstr>Problem: Not Enough Water  Cause:  Leak or blockage in the system  Fix: Turn up the water pressure  Find the leak and repair it   </vt:lpstr>
      <vt:lpstr>Transdiagnostic &amp; Transactional Approaches</vt:lpstr>
      <vt:lpstr>Transdiagnostic &amp; Transactional Approaches</vt:lpstr>
      <vt:lpstr>Common Co-Occurring Issues</vt:lpstr>
      <vt:lpstr>HPA Axis  “Threat Response System”</vt:lpstr>
      <vt:lpstr>HPA Axis</vt:lpstr>
      <vt:lpstr>Transdiagnostic Issues</vt:lpstr>
      <vt:lpstr>Transdiagnostic Issues</vt:lpstr>
      <vt:lpstr>Trauma, Stress and the HPA-Axis</vt:lpstr>
      <vt:lpstr>Marinara</vt:lpstr>
      <vt:lpstr>Stress and Co-Occurring Issues</vt:lpstr>
      <vt:lpstr>Stress Reduction: What Causes Stress?</vt:lpstr>
      <vt:lpstr>Stress Reduction</vt:lpstr>
      <vt:lpstr>What else???</vt:lpstr>
      <vt:lpstr>Sleep (HALT)</vt:lpstr>
      <vt:lpstr>Bright Light</vt:lpstr>
      <vt:lpstr>Nutrition (HALT)</vt:lpstr>
      <vt:lpstr>Exercise</vt:lpstr>
      <vt:lpstr>Mindfulness</vt:lpstr>
      <vt:lpstr>Meditation</vt:lpstr>
      <vt:lpstr>Massage</vt:lpstr>
      <vt:lpstr>Aromatherapy</vt:lpstr>
      <vt:lpstr>Aromatherapy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Transdiagnostic (Holistic) Approaches to Treatment of Co-Occurring Disorders</dc:title>
  <dc:creator>Dr. Dawn-Elise Snipes</dc:creator>
  <cp:lastModifiedBy>Dr. Dawn-Elise Snipes</cp:lastModifiedBy>
  <cp:revision>7</cp:revision>
  <dcterms:created xsi:type="dcterms:W3CDTF">2019-06-19T16:49:55Z</dcterms:created>
  <dcterms:modified xsi:type="dcterms:W3CDTF">2019-06-19T17:17:18Z</dcterms:modified>
</cp:coreProperties>
</file>